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76"/>
  </p:notesMasterIdLst>
  <p:sldIdLst>
    <p:sldId id="257" r:id="rId3"/>
    <p:sldId id="4954" r:id="rId4"/>
    <p:sldId id="302" r:id="rId5"/>
    <p:sldId id="258" r:id="rId6"/>
    <p:sldId id="260" r:id="rId7"/>
    <p:sldId id="366" r:id="rId8"/>
    <p:sldId id="2134805729" r:id="rId9"/>
    <p:sldId id="2134805730" r:id="rId10"/>
    <p:sldId id="2134805731" r:id="rId11"/>
    <p:sldId id="2134805734" r:id="rId12"/>
    <p:sldId id="2134805732" r:id="rId13"/>
    <p:sldId id="2134805718" r:id="rId14"/>
    <p:sldId id="2076137124" r:id="rId15"/>
    <p:sldId id="2134805710" r:id="rId16"/>
    <p:sldId id="2134805716" r:id="rId17"/>
    <p:sldId id="2076137127" r:id="rId18"/>
    <p:sldId id="303" r:id="rId19"/>
    <p:sldId id="4958" r:id="rId20"/>
    <p:sldId id="2134805717" r:id="rId21"/>
    <p:sldId id="2134805711" r:id="rId22"/>
    <p:sldId id="5041" r:id="rId23"/>
    <p:sldId id="4971" r:id="rId24"/>
    <p:sldId id="5042" r:id="rId25"/>
    <p:sldId id="2134805736" r:id="rId26"/>
    <p:sldId id="2134805735" r:id="rId27"/>
    <p:sldId id="4962" r:id="rId28"/>
    <p:sldId id="4987" r:id="rId29"/>
    <p:sldId id="4986" r:id="rId30"/>
    <p:sldId id="4968" r:id="rId31"/>
    <p:sldId id="4976" r:id="rId32"/>
    <p:sldId id="4974" r:id="rId33"/>
    <p:sldId id="4963" r:id="rId34"/>
    <p:sldId id="4959" r:id="rId35"/>
    <p:sldId id="4964" r:id="rId36"/>
    <p:sldId id="4981" r:id="rId37"/>
    <p:sldId id="4983" r:id="rId38"/>
    <p:sldId id="4989" r:id="rId39"/>
    <p:sldId id="4969" r:id="rId40"/>
    <p:sldId id="4990" r:id="rId41"/>
    <p:sldId id="4991" r:id="rId42"/>
    <p:sldId id="2134805712" r:id="rId43"/>
    <p:sldId id="2134805713" r:id="rId44"/>
    <p:sldId id="4961" r:id="rId45"/>
    <p:sldId id="4992" r:id="rId46"/>
    <p:sldId id="4965" r:id="rId47"/>
    <p:sldId id="4960" r:id="rId48"/>
    <p:sldId id="4966" r:id="rId49"/>
    <p:sldId id="2134805714" r:id="rId50"/>
    <p:sldId id="2134805715" r:id="rId51"/>
    <p:sldId id="4950" r:id="rId52"/>
    <p:sldId id="4926" r:id="rId53"/>
    <p:sldId id="4994" r:id="rId54"/>
    <p:sldId id="4928" r:id="rId55"/>
    <p:sldId id="4995" r:id="rId56"/>
    <p:sldId id="4929" r:id="rId57"/>
    <p:sldId id="4930" r:id="rId58"/>
    <p:sldId id="4931" r:id="rId59"/>
    <p:sldId id="4932" r:id="rId60"/>
    <p:sldId id="4956" r:id="rId61"/>
    <p:sldId id="4999" r:id="rId62"/>
    <p:sldId id="5027" r:id="rId63"/>
    <p:sldId id="5000" r:id="rId64"/>
    <p:sldId id="5001" r:id="rId65"/>
    <p:sldId id="5002" r:id="rId66"/>
    <p:sldId id="5003" r:id="rId67"/>
    <p:sldId id="5004" r:id="rId68"/>
    <p:sldId id="5005" r:id="rId69"/>
    <p:sldId id="5006" r:id="rId70"/>
    <p:sldId id="4952" r:id="rId71"/>
    <p:sldId id="5008" r:id="rId72"/>
    <p:sldId id="2076137031" r:id="rId73"/>
    <p:sldId id="2076137037" r:id="rId74"/>
    <p:sldId id="2076137036" r:id="rId75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OUTRO" id="{37825270-F833-417F-840A-BBE3E8DAE127}">
          <p14:sldIdLst>
            <p14:sldId id="257"/>
            <p14:sldId id="4954"/>
            <p14:sldId id="302"/>
            <p14:sldId id="258"/>
            <p14:sldId id="260"/>
            <p14:sldId id="366"/>
            <p14:sldId id="2134805729"/>
            <p14:sldId id="2134805730"/>
            <p14:sldId id="2134805731"/>
            <p14:sldId id="2134805734"/>
            <p14:sldId id="2134805732"/>
            <p14:sldId id="2134805718"/>
            <p14:sldId id="2076137124"/>
            <p14:sldId id="2134805710"/>
            <p14:sldId id="2134805716"/>
            <p14:sldId id="2076137127"/>
            <p14:sldId id="303"/>
          </p14:sldIdLst>
        </p14:section>
        <p14:section name="Identity and Access" id="{3F55C9F8-4961-43CC-813D-9626E35E9FA2}">
          <p14:sldIdLst>
            <p14:sldId id="4958"/>
            <p14:sldId id="2134805717"/>
            <p14:sldId id="2134805711"/>
            <p14:sldId id="5041"/>
            <p14:sldId id="4971"/>
            <p14:sldId id="5042"/>
            <p14:sldId id="2134805736"/>
            <p14:sldId id="2134805735"/>
            <p14:sldId id="4962"/>
            <p14:sldId id="4987"/>
            <p14:sldId id="4986"/>
            <p14:sldId id="4968"/>
            <p14:sldId id="4976"/>
            <p14:sldId id="4974"/>
            <p14:sldId id="4963"/>
          </p14:sldIdLst>
        </p14:section>
        <p14:section name="Data and Applications" id="{E97C69E8-7699-4AEE-8A27-2BC8D2F0AAAB}">
          <p14:sldIdLst/>
        </p14:section>
        <p14:section name="Platform Protection" id="{8DA96176-043B-4099-A094-1283CB5092EA}">
          <p14:sldIdLst>
            <p14:sldId id="4959"/>
            <p14:sldId id="4964"/>
            <p14:sldId id="4981"/>
            <p14:sldId id="4983"/>
            <p14:sldId id="4989"/>
            <p14:sldId id="4969"/>
            <p14:sldId id="4990"/>
            <p14:sldId id="4991"/>
            <p14:sldId id="2134805712"/>
            <p14:sldId id="2134805713"/>
          </p14:sldIdLst>
        </p14:section>
        <p14:section name="Security Operations" id="{91D0BF28-82C5-472C-813E-EE3E15DD48CA}">
          <p14:sldIdLst>
            <p14:sldId id="4961"/>
            <p14:sldId id="4992"/>
            <p14:sldId id="4965"/>
            <p14:sldId id="4960"/>
            <p14:sldId id="4966"/>
            <p14:sldId id="2134805714"/>
            <p14:sldId id="2134805715"/>
          </p14:sldIdLst>
        </p14:section>
        <p14:section name="Exam Prep" id="{D377150E-E539-4D82-85D9-EAAE6F5ADDF6}">
          <p14:sldIdLst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7"/>
            <p14:sldId id="5000"/>
            <p14:sldId id="5001"/>
            <p14:sldId id="5002"/>
            <p14:sldId id="5003"/>
            <p14:sldId id="5004"/>
            <p14:sldId id="5005"/>
            <p14:sldId id="5006"/>
            <p14:sldId id="4952"/>
            <p14:sldId id="5008"/>
            <p14:sldId id="2076137031"/>
            <p14:sldId id="2076137037"/>
            <p14:sldId id="20761370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1" autoAdjust="0"/>
    <p:restoredTop sz="95278" autoAdjust="0"/>
  </p:normalViewPr>
  <p:slideViewPr>
    <p:cSldViewPr snapToGrid="0" snapToObjects="1">
      <p:cViewPr varScale="1">
        <p:scale>
          <a:sx n="81" d="100"/>
          <a:sy n="81" d="100"/>
        </p:scale>
        <p:origin x="144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98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75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2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50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94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62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27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5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12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23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11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03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689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82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71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87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62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28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40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33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7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73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0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33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271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26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35038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2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55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3450264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89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1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59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06355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6728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919578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17419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270182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502047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9343354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419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4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66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322280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105534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5722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445148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015580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8758701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26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7369247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5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37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197108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2991870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47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8048844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30355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8556788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3232013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9035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13987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122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98569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03141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8306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31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7781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543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9777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0156207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3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624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40232761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2000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77661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53179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0554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0328405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0107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18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38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61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162475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73" y="861004"/>
            <a:ext cx="1834588" cy="397050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370" y="861004"/>
            <a:ext cx="1834588" cy="397050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D0B152-D163-4686-A849-3D58A838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Video Course (MS Press)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5E51B-6FFC-450E-8A97-AE6D7000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30" y="717203"/>
            <a:ext cx="5837859" cy="43095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6388C9-6474-4C7A-9E0C-BB08AB90138D}"/>
              </a:ext>
            </a:extLst>
          </p:cNvPr>
          <p:cNvSpPr/>
          <p:nvPr/>
        </p:nvSpPr>
        <p:spPr>
          <a:xfrm>
            <a:off x="4701540" y="3200400"/>
            <a:ext cx="2651760" cy="5410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timw.info/msp500</a:t>
            </a:r>
          </a:p>
        </p:txBody>
      </p:sp>
    </p:spTree>
    <p:extLst>
      <p:ext uri="{BB962C8B-B14F-4D97-AF65-F5344CB8AC3E}">
        <p14:creationId xmlns:p14="http://schemas.microsoft.com/office/powerpoint/2010/main" val="255053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AZ-500 Content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46F15-1174-8DAC-6CE7-476CA53FD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897" y="771290"/>
            <a:ext cx="6120206" cy="38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D025-2C6B-4E33-A53C-3278CEA3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Associate and Expert certs are valid for one year</a:t>
            </a:r>
          </a:p>
          <a:p>
            <a:pPr lvl="1"/>
            <a:r>
              <a:rPr lang="en-US" dirty="0"/>
              <a:t>Credential will always be on your MS transcript</a:t>
            </a:r>
          </a:p>
          <a:p>
            <a:r>
              <a:rPr lang="en-US" dirty="0"/>
              <a:t>At six-month mark you’ll be asked to renew</a:t>
            </a:r>
          </a:p>
          <a:p>
            <a:pPr lvl="1"/>
            <a:r>
              <a:rPr lang="en-US" dirty="0"/>
              <a:t>Free online assessment at Microsoft Learn</a:t>
            </a:r>
          </a:p>
          <a:p>
            <a:r>
              <a:rPr lang="en-US" dirty="0"/>
              <a:t>Renewal extends your certification for 365 </a:t>
            </a:r>
            <a:r>
              <a:rPr lang="en-US" i="1" dirty="0"/>
              <a:t>from original achievement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51159-7491-460C-B668-C8D7B257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1837104"/>
            <a:ext cx="1469291" cy="14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6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65535E3-9AD0-415F-A480-A2387A59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4" y="838280"/>
            <a:ext cx="8760281" cy="184141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4DC498-DB4F-4FE5-BBC3-126195C86188}"/>
              </a:ext>
            </a:extLst>
          </p:cNvPr>
          <p:cNvGrpSpPr/>
          <p:nvPr/>
        </p:nvGrpSpPr>
        <p:grpSpPr>
          <a:xfrm>
            <a:off x="446565" y="2679699"/>
            <a:ext cx="8451977" cy="1841419"/>
            <a:chOff x="446565" y="2679699"/>
            <a:chExt cx="8451977" cy="18414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8611BF-FD86-49A0-B50C-E2284552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565" y="2679699"/>
              <a:ext cx="8451977" cy="184141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F50F63-EEAA-4B9C-BC51-ACE506E14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6066" y="3978237"/>
              <a:ext cx="666667" cy="33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67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"Tower Bridge" Certification Study Model</a:t>
            </a:r>
            <a:endParaRPr lang="en-US" sz="2800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5152A93-2C3F-4B9D-B235-EA95796B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AF8FC-C332-1CE9-58E6-FD6F47B0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1" y="2090164"/>
            <a:ext cx="963171" cy="963171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39AE8E-33D5-12FD-35ED-DC02EC8BB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49" y="1083011"/>
            <a:ext cx="2560050" cy="31409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374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AAA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51033D-5949-4558-AEC5-DA723B3ECD88}"/>
              </a:ext>
            </a:extLst>
          </p:cNvPr>
          <p:cNvSpPr/>
          <p:nvPr/>
        </p:nvSpPr>
        <p:spPr>
          <a:xfrm>
            <a:off x="1531867" y="80738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Authentication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0BDAE3-2350-4D69-875F-0822287C567C}"/>
              </a:ext>
            </a:extLst>
          </p:cNvPr>
          <p:cNvSpPr/>
          <p:nvPr/>
        </p:nvSpPr>
        <p:spPr>
          <a:xfrm>
            <a:off x="1531867" y="1550923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Identity verification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05E736C-9CC5-4AC5-A10D-9865053AE317}"/>
              </a:ext>
            </a:extLst>
          </p:cNvPr>
          <p:cNvSpPr/>
          <p:nvPr/>
        </p:nvSpPr>
        <p:spPr>
          <a:xfrm>
            <a:off x="1531867" y="2064283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Authorization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EE135D6-880B-45F6-A752-63A70EB1ED30}"/>
              </a:ext>
            </a:extLst>
          </p:cNvPr>
          <p:cNvSpPr/>
          <p:nvPr/>
        </p:nvSpPr>
        <p:spPr>
          <a:xfrm>
            <a:off x="1531867" y="2807818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Access scope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6A97AA-EB0B-491E-B0C0-8D4F69C66157}"/>
              </a:ext>
            </a:extLst>
          </p:cNvPr>
          <p:cNvSpPr/>
          <p:nvPr/>
        </p:nvSpPr>
        <p:spPr>
          <a:xfrm>
            <a:off x="1531867" y="332117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Accounting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7C1A04-372E-4935-AD9C-DCC443D442F1}"/>
              </a:ext>
            </a:extLst>
          </p:cNvPr>
          <p:cNvSpPr/>
          <p:nvPr/>
        </p:nvSpPr>
        <p:spPr>
          <a:xfrm>
            <a:off x="1531867" y="4064713"/>
            <a:ext cx="6096000" cy="753997"/>
          </a:xfrm>
          <a:custGeom>
            <a:avLst/>
            <a:gdLst>
              <a:gd name="connsiteX0" fmla="*/ 0 w 6096000"/>
              <a:gd name="connsiteY0" fmla="*/ 0 h 753997"/>
              <a:gd name="connsiteX1" fmla="*/ 6096000 w 6096000"/>
              <a:gd name="connsiteY1" fmla="*/ 0 h 753997"/>
              <a:gd name="connsiteX2" fmla="*/ 6096000 w 6096000"/>
              <a:gd name="connsiteY2" fmla="*/ 753997 h 753997"/>
              <a:gd name="connsiteX3" fmla="*/ 0 w 6096000"/>
              <a:gd name="connsiteY3" fmla="*/ 753997 h 753997"/>
              <a:gd name="connsiteX4" fmla="*/ 0 w 6096000"/>
              <a:gd name="connsiteY4" fmla="*/ 0 h 75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753997">
                <a:moveTo>
                  <a:pt x="0" y="0"/>
                </a:moveTo>
                <a:lnTo>
                  <a:pt x="6096000" y="0"/>
                </a:lnTo>
                <a:lnTo>
                  <a:pt x="6096000" y="753997"/>
                </a:lnTo>
                <a:lnTo>
                  <a:pt x="0" y="7539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Successful and failed </a:t>
            </a:r>
            <a:r>
              <a:rPr lang="en-US" sz="2400" kern="1200" dirty="0" err="1"/>
              <a:t>AuthN</a:t>
            </a:r>
            <a:r>
              <a:rPr lang="en-US" sz="2400" kern="1200" dirty="0"/>
              <a:t> and </a:t>
            </a:r>
            <a:r>
              <a:rPr lang="en-US" sz="2400" kern="1200" dirty="0" err="1"/>
              <a:t>AuthZ</a:t>
            </a:r>
            <a:r>
              <a:rPr lang="en-US" sz="2400" kern="1200" dirty="0"/>
              <a:t> attempts</a:t>
            </a:r>
          </a:p>
        </p:txBody>
      </p:sp>
    </p:spTree>
    <p:extLst>
      <p:ext uri="{BB962C8B-B14F-4D97-AF65-F5344CB8AC3E}">
        <p14:creationId xmlns:p14="http://schemas.microsoft.com/office/powerpoint/2010/main" val="280382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63B4D-30EE-40E0-B215-6C0BF3CF8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1" y="2090164"/>
            <a:ext cx="963171" cy="963171"/>
          </a:xfrm>
          <a:prstGeom prst="rect">
            <a:avLst/>
          </a:prstGeom>
        </p:spPr>
      </p:pic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BA07F04-388D-A347-C1B1-67BB73935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49" y="1083011"/>
            <a:ext cx="2560050" cy="31409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1F1C2-A040-43FC-AB54-7ABB0E62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99" y="560553"/>
            <a:ext cx="4793535" cy="45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2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2050" name="Picture 2" descr="Screenshot showing the redemption flow diagram">
            <a:extLst>
              <a:ext uri="{FF2B5EF4-FFF2-40B4-BE49-F238E27FC236}">
                <a16:creationId xmlns:a16="http://schemas.microsoft.com/office/drawing/2014/main" id="{EE637610-17D9-4F3D-AFB7-CF9E0E24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76" y="560553"/>
            <a:ext cx="3792247" cy="458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945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1026" name="Picture 2" descr="Common endpoint sign-in">
            <a:extLst>
              <a:ext uri="{FF2B5EF4-FFF2-40B4-BE49-F238E27FC236}">
                <a16:creationId xmlns:a16="http://schemas.microsoft.com/office/drawing/2014/main" id="{090A6381-21FB-4BD2-AA93-E7F69F5A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9" y="1337266"/>
            <a:ext cx="8338222" cy="273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540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&amp;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B5CD34-5572-4131-AFEA-8DE4C0F4B4D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37AE03-4439-45CC-9922-C6888F7C354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Domain Services</a:t>
            </a:r>
          </a:p>
        </p:txBody>
      </p:sp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0981BC-D5EA-495A-A99F-99432915AF2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Connect</a:t>
            </a:r>
          </a:p>
        </p:txBody>
      </p:sp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82E48D-F5EF-473F-B879-E0525E3FEA6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Passthrough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648662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CF7956-E6F3-4FA1-920A-A72823C1273B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ADFS Federation</a:t>
            </a:r>
          </a:p>
        </p:txBody>
      </p:sp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2301624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E4FD7B-26FB-46B7-9AD7-AC47AE05A86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95634924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D18150-8B3F-4CC8-A810-FE7E8F20BF0C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24834171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36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04" y="1368357"/>
            <a:ext cx="3280511" cy="36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583769" y="853126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93" y="747620"/>
            <a:ext cx="726244" cy="7262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BBD24A-6DD0-4EFD-9C67-23C422CC180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Management Scopes</a:t>
            </a:r>
          </a:p>
        </p:txBody>
      </p:sp>
    </p:spTree>
    <p:extLst>
      <p:ext uri="{BB962C8B-B14F-4D97-AF65-F5344CB8AC3E}">
        <p14:creationId xmlns:p14="http://schemas.microsoft.com/office/powerpoint/2010/main" val="248859229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165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Manage identities in Azure AD</a:t>
            </a:r>
          </a:p>
          <a:p>
            <a:r>
              <a:rPr lang="en-US" dirty="0"/>
              <a:t>Manage secure access in Azure AD</a:t>
            </a:r>
          </a:p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29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3052509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and Networking Scenario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E50453-6BD0-44AE-9E64-B5865E131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" y="763403"/>
            <a:ext cx="9144000" cy="40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2409829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7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38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141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274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4115433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Operations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E8622-3A60-43B5-B97A-D73CDCCB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54498"/>
            <a:ext cx="6529356" cy="45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4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Sweep up the shavings</a:t>
            </a:r>
          </a:p>
          <a:p>
            <a:r>
              <a:rPr lang="en-US" dirty="0"/>
              <a:t>Implement platform protection</a:t>
            </a:r>
          </a:p>
          <a:p>
            <a:r>
              <a:rPr lang="en-US" dirty="0"/>
              <a:t>Secure data and applications</a:t>
            </a:r>
          </a:p>
          <a:p>
            <a:r>
              <a:rPr lang="en-US" dirty="0"/>
              <a:t>Exam AZ-500 tips, tricks, and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0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7FF28F-EB8B-4223-B466-07E6D599631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Single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237433642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CD8842-F2B1-4C21-B043-A3B0ADA8196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Multiple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392776204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CB865-DC3F-4A23-B7C4-6C25B64A81A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119211188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8DEC6-3355-405A-8161-4CBB2980B78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377398269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06F59F-A940-47A7-901C-D4002A16137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Select and Place</a:t>
            </a:r>
          </a:p>
        </p:txBody>
      </p:sp>
    </p:spTree>
    <p:extLst>
      <p:ext uri="{BB962C8B-B14F-4D97-AF65-F5344CB8AC3E}">
        <p14:creationId xmlns:p14="http://schemas.microsoft.com/office/powerpoint/2010/main" val="135694687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DE9254-80A7-4886-AC47-0C29D959823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Build List and Reorder</a:t>
            </a:r>
          </a:p>
        </p:txBody>
      </p:sp>
    </p:spTree>
    <p:extLst>
      <p:ext uri="{BB962C8B-B14F-4D97-AF65-F5344CB8AC3E}">
        <p14:creationId xmlns:p14="http://schemas.microsoft.com/office/powerpoint/2010/main" val="231116792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8AE282-846F-45B3-8B8E-BF38462A974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Active Screen</a:t>
            </a:r>
          </a:p>
        </p:txBody>
      </p:sp>
    </p:spTree>
    <p:extLst>
      <p:ext uri="{BB962C8B-B14F-4D97-AF65-F5344CB8AC3E}">
        <p14:creationId xmlns:p14="http://schemas.microsoft.com/office/powerpoint/2010/main" val="152861487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0F3371-E144-403C-9CDE-5C242261D281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00942197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A2DA639-0BBD-466B-97A4-6BE5323A3E7A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Performance-Based Testing</a:t>
            </a:r>
          </a:p>
        </p:txBody>
      </p:sp>
    </p:spTree>
    <p:extLst>
      <p:ext uri="{BB962C8B-B14F-4D97-AF65-F5344CB8AC3E}">
        <p14:creationId xmlns:p14="http://schemas.microsoft.com/office/powerpoint/2010/main" val="8051072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study/scenario approach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670" y="807608"/>
            <a:ext cx="4254659" cy="41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222984-8D77-435B-AC96-3439B9F7B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02868"/>
            <a:ext cx="1285714" cy="5238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1129A-F5B2-4EAF-979A-D8197ECA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42343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335BF-2616-4AE2-B09C-F3B4BA7F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385" y="4453446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9BE61-7F94-4236-8738-56B50F6AF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689" y="836023"/>
            <a:ext cx="4264622" cy="42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3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10" y="1007841"/>
            <a:ext cx="6679145" cy="349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920" y="725143"/>
            <a:ext cx="4468592" cy="40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9958</TotalTime>
  <Words>648</Words>
  <Application>Microsoft Office PowerPoint</Application>
  <PresentationFormat>On-screen Show (16:9)</PresentationFormat>
  <Paragraphs>208</Paragraphs>
  <Slides>73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92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AZ-500 Video Course (MS Press)</vt:lpstr>
      <vt:lpstr>Exam AZ-500 Content Changes</vt:lpstr>
      <vt:lpstr>Certification Renewal</vt:lpstr>
      <vt:lpstr>Related Certifications</vt:lpstr>
      <vt:lpstr> </vt:lpstr>
      <vt:lpstr>Thank you!</vt:lpstr>
      <vt:lpstr>Manage Identity and Access</vt:lpstr>
      <vt:lpstr>AAA Model</vt:lpstr>
      <vt:lpstr>Identity and Access Scenario</vt:lpstr>
      <vt:lpstr>Tenant vs. Subscription</vt:lpstr>
      <vt:lpstr>Hybrid Identity</vt:lpstr>
      <vt:lpstr>Azure Management Scopes</vt:lpstr>
      <vt:lpstr>Azure AD B2B Collaboration</vt:lpstr>
      <vt:lpstr>Azure AD B2B Collaboration</vt:lpstr>
      <vt:lpstr>App Registrations &amp; Service Principals</vt:lpstr>
      <vt:lpstr> </vt:lpstr>
      <vt:lpstr> </vt:lpstr>
      <vt:lpstr> </vt:lpstr>
      <vt:lpstr> </vt:lpstr>
      <vt:lpstr> </vt:lpstr>
      <vt:lpstr>Azure AD PIM</vt:lpstr>
      <vt:lpstr>Implement Platform Protection</vt:lpstr>
      <vt:lpstr>NSGs and ASGs</vt:lpstr>
      <vt:lpstr> </vt:lpstr>
      <vt:lpstr> </vt:lpstr>
      <vt:lpstr>Azure Firewall</vt:lpstr>
      <vt:lpstr> </vt:lpstr>
      <vt:lpstr>Service endpoints</vt:lpstr>
      <vt:lpstr>Private endpoints</vt:lpstr>
      <vt:lpstr>Compute and Networking</vt:lpstr>
      <vt:lpstr>Compute and Networking Scenario</vt:lpstr>
      <vt:lpstr>Manage Security Operations</vt:lpstr>
      <vt:lpstr>Azure Security Center</vt:lpstr>
      <vt:lpstr>Azure Sentinel</vt:lpstr>
      <vt:lpstr>Secure Data and Applications</vt:lpstr>
      <vt:lpstr>Always Encrypted</vt:lpstr>
      <vt:lpstr>Security Operations</vt:lpstr>
      <vt:lpstr>Security Operations Scenario</vt:lpstr>
      <vt:lpstr>Exam AZ-500 Item Types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  <vt:lpstr>Tim’s Ideal Testing Room</vt:lpstr>
      <vt:lpstr>Congratulations!</vt:lpstr>
      <vt:lpstr>Certification Renewal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Team Lead</cp:lastModifiedBy>
  <cp:revision>189</cp:revision>
  <dcterms:created xsi:type="dcterms:W3CDTF">2015-09-28T19:52:00Z</dcterms:created>
  <dcterms:modified xsi:type="dcterms:W3CDTF">2022-10-20T13:33:22Z</dcterms:modified>
</cp:coreProperties>
</file>